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66" r:id="rId2"/>
    <p:sldId id="265" r:id="rId3"/>
    <p:sldId id="258" r:id="rId4"/>
    <p:sldId id="261"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5"/>
    <p:restoredTop sz="93692"/>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E2C72C-2183-564C-A320-97F338F39C88}" type="datetimeFigureOut">
              <a:rPr lang="en-US" smtClean="0"/>
              <a:t>3/18/19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7CBBF-7B4E-5C41-B47D-967DB2444BC6}" type="slidenum">
              <a:rPr lang="en-US" smtClean="0"/>
              <a:t>‹#›</a:t>
            </a:fld>
            <a:endParaRPr lang="en-US"/>
          </a:p>
        </p:txBody>
      </p:sp>
    </p:spTree>
    <p:extLst>
      <p:ext uri="{BB962C8B-B14F-4D97-AF65-F5344CB8AC3E}">
        <p14:creationId xmlns:p14="http://schemas.microsoft.com/office/powerpoint/2010/main" val="1903873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a:t>This is a</a:t>
            </a:r>
            <a:r>
              <a:rPr lang="en-US" baseline="0" dirty="0"/>
              <a:t> high level introduction to blockchain concepts and business value. Presentations in this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Blockchain Explained: High level introduction to blockchain for business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a:t>Blockchain Solutions: Use-cases, references and how IBM can help</a:t>
            </a:r>
          </a:p>
          <a:p>
            <a:pPr marL="685800" lvl="1" indent="-228600" eaLnBrk="1" hangingPunct="1">
              <a:spcBef>
                <a:spcPct val="0"/>
              </a:spcBef>
              <a:buFont typeface="Arial" charset="0"/>
              <a:buChar char="•"/>
            </a:pPr>
            <a:r>
              <a:rPr lang="en-US" baseline="0" dirty="0"/>
              <a:t>Blockchain Composed: A technical introduction to Hyperledger Composer</a:t>
            </a:r>
          </a:p>
          <a:p>
            <a:pPr marL="685800" lvl="1" indent="-228600" eaLnBrk="1" hangingPunct="1">
              <a:spcBef>
                <a:spcPct val="0"/>
              </a:spcBef>
              <a:buFont typeface="Arial" charset="0"/>
              <a:buChar char="•"/>
            </a:pPr>
            <a:r>
              <a:rPr lang="en-US" baseline="0" dirty="0"/>
              <a:t>Blockchain Architected: A technical i</a:t>
            </a:r>
            <a:r>
              <a:rPr lang="en-US" dirty="0"/>
              <a:t>ntroduction to the concepts and components</a:t>
            </a:r>
            <a:r>
              <a:rPr lang="en-US" baseline="0" dirty="0"/>
              <a:t> of a blockchain solution</a:t>
            </a:r>
          </a:p>
          <a:p>
            <a:pPr marL="685800" lvl="1" indent="-228600" eaLnBrk="1" hangingPunct="1">
              <a:spcBef>
                <a:spcPct val="0"/>
              </a:spcBef>
              <a:buFont typeface="Arial" charset="0"/>
              <a:buChar char="•"/>
            </a:pPr>
            <a:r>
              <a:rPr lang="en-US" baseline="0" dirty="0"/>
              <a:t>Blockchain Explored: A technical deep dive on Hyperledger Fabric</a:t>
            </a:r>
          </a:p>
          <a:p>
            <a:pPr marL="685800" lvl="1" indent="-228600" eaLnBrk="1" hangingPunct="1">
              <a:spcBef>
                <a:spcPct val="0"/>
              </a:spcBef>
              <a:buFont typeface="Arial" charset="0"/>
              <a:buChar char="•"/>
            </a:pPr>
            <a:r>
              <a:rPr lang="en-US" baseline="0" dirty="0"/>
              <a:t>Blockchain Next Steps: How to proceed on a first project</a:t>
            </a:r>
          </a:p>
          <a:p>
            <a:pPr marL="685800" lvl="1" indent="-228600" eaLnBrk="1" hangingPunct="1">
              <a:spcBef>
                <a:spcPct val="0"/>
              </a:spcBef>
              <a:buFont typeface="Calibri" pitchFamily="34" charset="0"/>
              <a:buAutoNum type="arabicPeriod"/>
            </a:pPr>
            <a:endParaRPr lang="en-US" baseline="0" dirty="0"/>
          </a:p>
          <a:p>
            <a:pPr marL="228600" lvl="0" indent="-228600" eaLnBrk="1" hangingPunct="1">
              <a:spcBef>
                <a:spcPct val="0"/>
              </a:spcBef>
              <a:buFont typeface="+mj-lt"/>
              <a:buAutoNum type="arabicPeriod" startAt="2"/>
            </a:pPr>
            <a:r>
              <a:rPr lang="en-US" dirty="0"/>
              <a:t>There is much hype around Blockchain. Most of this relates to the use of Blockchain to underpin the Bitcoin cryptocurrency. Whilst IBM are not interested in cryptocurrency, we are very interested in exploring the broader business application of blockchain technology.  This is a transformational opportunity for many of our clients.</a:t>
            </a:r>
          </a:p>
          <a:p>
            <a:pPr marL="228600" indent="-228600" eaLnBrk="1" hangingPunct="1">
              <a:spcBef>
                <a:spcPct val="0"/>
              </a:spcBef>
              <a:buFont typeface="Calibri" pitchFamily="34" charset="0"/>
              <a:buAutoNum type="arabicPeriod" startAt="2"/>
            </a:pPr>
            <a:endParaRPr lang="en-US" dirty="0"/>
          </a:p>
          <a:p>
            <a:pPr marL="228600" indent="-228600" eaLnBrk="1" hangingPunct="1">
              <a:spcBef>
                <a:spcPct val="0"/>
              </a:spcBef>
              <a:buFont typeface="Calibri" pitchFamily="34" charset="0"/>
              <a:buAutoNum type="arabicPeriod" startAt="2"/>
            </a:pPr>
            <a:r>
              <a:rPr lang="en-US" baseline="0" dirty="0"/>
              <a:t>IBM is a recognized leader in making blockchain real for business. We are helping many hundreds of clients on their blockchain journeys.</a:t>
            </a:r>
          </a:p>
          <a:p>
            <a:pPr marL="228600" indent="-228600" eaLnBrk="1" hangingPunct="1">
              <a:spcBef>
                <a:spcPct val="0"/>
              </a:spcBef>
              <a:buFont typeface="Calibri" pitchFamily="34" charset="0"/>
              <a:buAutoNum type="arabicPeriod" startAt="2"/>
            </a:pPr>
            <a:endParaRPr lang="en-US" dirty="0"/>
          </a:p>
          <a:p>
            <a:pPr marL="228600" marR="0" indent="-228600" algn="l" defTabSz="914400" rtl="0" eaLnBrk="1" fontAlgn="base" latinLnBrk="0" hangingPunct="1">
              <a:lnSpc>
                <a:spcPct val="100000"/>
              </a:lnSpc>
              <a:spcBef>
                <a:spcPct val="0"/>
              </a:spcBef>
              <a:spcAft>
                <a:spcPct val="0"/>
              </a:spcAft>
              <a:buClrTx/>
              <a:buSzTx/>
              <a:buFont typeface="Calibri" pitchFamily="34" charset="0"/>
              <a:buAutoNum type="arabicPeriod" startAt="2"/>
              <a:tabLst/>
              <a:defRPr/>
            </a:pPr>
            <a:r>
              <a:rPr lang="en-US" dirty="0"/>
              <a:t>This</a:t>
            </a:r>
            <a:r>
              <a:rPr lang="en-US" baseline="0" dirty="0"/>
              <a:t> presentation is the first step! </a:t>
            </a:r>
            <a:r>
              <a:rPr lang="en-US" dirty="0"/>
              <a:t>IBM has lots</a:t>
            </a:r>
            <a:r>
              <a:rPr lang="en-US" baseline="0" dirty="0"/>
              <a:t> of educational material (signified by the breadcrumb trail at the top of this chart) and a well-defined engagement process that will help. We will take you through all of this later on in this presentation.</a:t>
            </a:r>
            <a:endParaRPr lang="en-US" dirty="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r>
              <a:rPr lang="en-US" i="1" dirty="0"/>
              <a:t>The</a:t>
            </a:r>
            <a:r>
              <a:rPr lang="en-US" i="1" baseline="0" dirty="0"/>
              <a:t> latest copy of this presentation can be found on the IBM intranet at https://ibm.box.com/v/</a:t>
            </a:r>
            <a:r>
              <a:rPr lang="en-US" i="1" baseline="0" dirty="0" err="1"/>
              <a:t>BlockchainExplained</a:t>
            </a:r>
            <a:r>
              <a:rPr lang="en-US" i="1" baseline="0" dirty="0"/>
              <a:t>. Feel free to distribute a PDF of this file to clients.</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i="1" baseline="0" dirty="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r>
              <a:rPr lang="en-US" i="1" baseline="0" dirty="0"/>
              <a:t>This presentation uses the IBM </a:t>
            </a:r>
            <a:r>
              <a:rPr lang="en-US" i="1" baseline="0" dirty="0" err="1"/>
              <a:t>Plex</a:t>
            </a:r>
            <a:r>
              <a:rPr lang="en-US" i="1" baseline="0" dirty="0"/>
              <a:t> font family, which can be downloaded here: https://</a:t>
            </a:r>
            <a:r>
              <a:rPr lang="en-US" i="1" baseline="0" dirty="0" err="1"/>
              <a:t>ibm.ent.box.com</a:t>
            </a:r>
            <a:r>
              <a:rPr lang="en-US" i="1" baseline="0" dirty="0"/>
              <a:t>/s/j90l2qhgjfysu6laq1rnt1anxspqxdcb/folder/30078036973</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1</a:t>
            </a:fld>
            <a:endParaRPr lang="en-US" dirty="0"/>
          </a:p>
        </p:txBody>
      </p:sp>
    </p:spTree>
    <p:extLst>
      <p:ext uri="{BB962C8B-B14F-4D97-AF65-F5344CB8AC3E}">
        <p14:creationId xmlns:p14="http://schemas.microsoft.com/office/powerpoint/2010/main" val="1353490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664D8F5-43B4-1C4F-882B-747039439619}" type="datetimeFigureOut">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1131259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4D8F5-43B4-1C4F-882B-747039439619}" type="datetimeFigureOut">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386149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4D8F5-43B4-1C4F-882B-747039439619}" type="datetimeFigureOut">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320208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raphic slide">
    <p:spTree>
      <p:nvGrpSpPr>
        <p:cNvPr id="1" name=""/>
        <p:cNvGrpSpPr/>
        <p:nvPr/>
      </p:nvGrpSpPr>
      <p:grpSpPr>
        <a:xfrm>
          <a:off x="0" y="0"/>
          <a:ext cx="0" cy="0"/>
          <a:chOff x="0" y="0"/>
          <a:chExt cx="0" cy="0"/>
        </a:xfrm>
      </p:grpSpPr>
      <p:sp>
        <p:nvSpPr>
          <p:cNvPr id="3" name="Rectangle 2"/>
          <p:cNvSpPr>
            <a:spLocks noChangeArrowheads="1"/>
          </p:cNvSpPr>
          <p:nvPr/>
        </p:nvSpPr>
        <p:spPr bwMode="auto">
          <a:xfrm>
            <a:off x="11780838" y="6561138"/>
            <a:ext cx="4111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fld id="{8AAF326A-FFDB-A84E-9813-F59782E216DA}" type="slidenum">
              <a:rPr lang="en-US" altLang="en-US" sz="800" smtClean="0">
                <a:solidFill>
                  <a:srgbClr val="5A5A5A"/>
                </a:solidFill>
                <a:ea typeface="MS PGothic" panose="020B0600070205080204" pitchFamily="34" charset="-128"/>
              </a:rPr>
              <a:pPr>
                <a:defRPr/>
              </a:pPr>
              <a:t>‹#›</a:t>
            </a:fld>
            <a:endParaRPr lang="en-US" altLang="en-US" sz="800">
              <a:solidFill>
                <a:srgbClr val="5A5A5A"/>
              </a:solidFill>
              <a:ea typeface="MS PGothic" panose="020B0600070205080204" pitchFamily="34" charset="-128"/>
            </a:endParaRPr>
          </a:p>
        </p:txBody>
      </p:sp>
      <p:sp>
        <p:nvSpPr>
          <p:cNvPr id="4" name="Rectangle 3"/>
          <p:cNvSpPr>
            <a:spLocks noChangeArrowheads="1"/>
          </p:cNvSpPr>
          <p:nvPr/>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n-US" sz="800">
                <a:solidFill>
                  <a:srgbClr val="5A5A5A"/>
                </a:solidFill>
                <a:ea typeface="MS PGothic" panose="020B0600070205080204" pitchFamily="34" charset="-128"/>
              </a:rPr>
              <a:t>© 2017 IBM Corporation</a:t>
            </a:r>
          </a:p>
        </p:txBody>
      </p:sp>
      <p:sp>
        <p:nvSpPr>
          <p:cNvPr id="2" name="Title 1"/>
          <p:cNvSpPr>
            <a:spLocks noGrp="1"/>
          </p:cNvSpPr>
          <p:nvPr>
            <p:ph type="title"/>
          </p:nvPr>
        </p:nvSpPr>
        <p:spPr>
          <a:xfrm>
            <a:off x="790577" y="795409"/>
            <a:ext cx="5283200" cy="523220"/>
          </a:xfrm>
        </p:spPr>
        <p:txBody>
          <a:bodyPr/>
          <a:lstStyle>
            <a:lvl1pPr>
              <a:lnSpc>
                <a:spcPts val="4000"/>
              </a:lnSpc>
              <a:defRPr sz="3733" baseline="0">
                <a:solidFill>
                  <a:schemeClr val="accent5"/>
                </a:solidFill>
              </a:defRPr>
            </a:lvl1pPr>
          </a:lstStyle>
          <a:p>
            <a:r>
              <a:rPr lang="en-US" dirty="0"/>
              <a:t>Click to edit Master title</a:t>
            </a:r>
          </a:p>
        </p:txBody>
      </p:sp>
    </p:spTree>
    <p:extLst>
      <p:ext uri="{BB962C8B-B14F-4D97-AF65-F5344CB8AC3E}">
        <p14:creationId xmlns:p14="http://schemas.microsoft.com/office/powerpoint/2010/main" val="144223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6825737" y="1281582"/>
            <a:ext cx="5089785" cy="5000316"/>
            <a:chOff x="5119302" y="961186"/>
            <a:chExt cx="3817339" cy="3750237"/>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19302" y="961186"/>
              <a:ext cx="3750725" cy="2753303"/>
            </a:xfrm>
            <a:prstGeom prst="rect">
              <a:avLst/>
            </a:prstGeom>
          </p:spPr>
        </p:pic>
        <p:pic>
          <p:nvPicPr>
            <p:cNvPr id="10" name="Picture 9" descr="BLOCKCHAIN4_MARK_BLUE.png"/>
            <p:cNvPicPr>
              <a:picLocks noChangeAspect="1"/>
            </p:cNvPicPr>
            <p:nvPr userDrawn="1"/>
          </p:nvPicPr>
          <p:blipFill rotWithShape="1">
            <a:blip r:embed="rId2">
              <a:extLst>
                <a:ext uri="{28A0092B-C50C-407E-A947-70E740481C1C}">
                  <a14:useLocalDpi xmlns:a14="http://schemas.microsoft.com/office/drawing/2010/main"/>
                </a:ext>
              </a:extLst>
            </a:blip>
            <a:srcRect t="64581" r="47622"/>
            <a:stretch/>
          </p:blipFill>
          <p:spPr>
            <a:xfrm>
              <a:off x="6117123" y="3735952"/>
              <a:ext cx="1964559" cy="975189"/>
            </a:xfrm>
            <a:prstGeom prst="rect">
              <a:avLst/>
            </a:prstGeom>
          </p:spPr>
        </p:pic>
        <p:pic>
          <p:nvPicPr>
            <p:cNvPr id="11" name="Picture 10" descr="BLOCKCHAIN4_MARK_BLUE.png"/>
            <p:cNvPicPr>
              <a:picLocks noChangeAspect="1"/>
            </p:cNvPicPr>
            <p:nvPr userDrawn="1"/>
          </p:nvPicPr>
          <p:blipFill rotWithShape="1">
            <a:blip r:embed="rId2">
              <a:extLst>
                <a:ext uri="{28A0092B-C50C-407E-A947-70E740481C1C}">
                  <a14:useLocalDpi xmlns:a14="http://schemas.microsoft.com/office/drawing/2010/main"/>
                </a:ext>
              </a:extLst>
            </a:blip>
            <a:srcRect t="64581" r="78119"/>
            <a:stretch/>
          </p:blipFill>
          <p:spPr>
            <a:xfrm>
              <a:off x="8115939" y="3736234"/>
              <a:ext cx="820702" cy="975189"/>
            </a:xfrm>
            <a:prstGeom prst="rect">
              <a:avLst/>
            </a:prstGeom>
          </p:spPr>
        </p:pic>
      </p:grpSp>
      <p:pic>
        <p:nvPicPr>
          <p:cNvPr id="15" name="Picture 14" descr="8bar_white.png"/>
          <p:cNvPicPr>
            <a:picLocks noChangeAspect="1"/>
          </p:cNvPicPr>
          <p:nvPr userDrawn="1"/>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186083" y="6387897"/>
            <a:ext cx="576613" cy="235207"/>
          </a:xfrm>
          <a:prstGeom prst="rect">
            <a:avLst/>
          </a:prstGeom>
          <a:noFill/>
        </p:spPr>
      </p:pic>
      <p:sp>
        <p:nvSpPr>
          <p:cNvPr id="4" name="Text Placeholder 3"/>
          <p:cNvSpPr>
            <a:spLocks noGrp="1"/>
          </p:cNvSpPr>
          <p:nvPr>
            <p:ph type="body" sz="quarter" idx="10"/>
          </p:nvPr>
        </p:nvSpPr>
        <p:spPr>
          <a:xfrm>
            <a:off x="186267" y="186267"/>
            <a:ext cx="8111067" cy="660400"/>
          </a:xfrm>
        </p:spPr>
        <p:txBody>
          <a:bodyPr>
            <a:normAutofit/>
          </a:bodyPr>
          <a:lstStyle>
            <a:lvl1pPr marL="0" indent="0">
              <a:buNone/>
              <a:defRPr sz="3200" b="1">
                <a:solidFill>
                  <a:srgbClr val="0164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186267" y="872355"/>
            <a:ext cx="4064000" cy="1007245"/>
          </a:xfrm>
        </p:spPr>
        <p:txBody>
          <a:bodyPr>
            <a:noAutofit/>
          </a:bodyPr>
          <a:lstStyle>
            <a:lvl1pPr marL="0" indent="0">
              <a:spcBef>
                <a:spcPts val="0"/>
              </a:spcBef>
              <a:buNone/>
              <a:defRPr sz="1867" i="1">
                <a:solidFill>
                  <a:schemeClr val="tx1">
                    <a:lumMod val="65000"/>
                    <a:lumOff val="35000"/>
                  </a:schemeClr>
                </a:solidFill>
              </a:defRPr>
            </a:lvl1pPr>
            <a:lvl2pPr>
              <a:defRPr sz="1867">
                <a:solidFill>
                  <a:schemeClr val="bg1"/>
                </a:solidFill>
              </a:defRPr>
            </a:lvl2pPr>
            <a:lvl3pPr>
              <a:defRPr sz="1867">
                <a:solidFill>
                  <a:schemeClr val="bg1"/>
                </a:solidFill>
              </a:defRPr>
            </a:lvl3pPr>
            <a:lvl4pPr>
              <a:defRPr sz="1867">
                <a:solidFill>
                  <a:schemeClr val="bg1"/>
                </a:solidFill>
              </a:defRPr>
            </a:lvl4pPr>
            <a:lvl5pPr>
              <a:defRPr sz="1867">
                <a:solidFill>
                  <a:schemeClr val="bg1"/>
                </a:solidFill>
              </a:defRPr>
            </a:lvl5pPr>
          </a:lstStyle>
          <a:p>
            <a:pPr lvl="0"/>
            <a:r>
              <a:rPr lang="en-US" dirty="0"/>
              <a:t>Presenter Name</a:t>
            </a:r>
          </a:p>
          <a:p>
            <a:pPr lvl="0"/>
            <a:r>
              <a:rPr lang="en-US" dirty="0"/>
              <a:t>Presenter Title</a:t>
            </a:r>
          </a:p>
          <a:p>
            <a:pPr lvl="0"/>
            <a:r>
              <a:rPr lang="en-US" dirty="0"/>
              <a:t>Date</a:t>
            </a:r>
          </a:p>
        </p:txBody>
      </p:sp>
      <p:sp>
        <p:nvSpPr>
          <p:cNvPr id="7" name="Footer Placeholder 3"/>
          <p:cNvSpPr txBox="1">
            <a:spLocks/>
          </p:cNvSpPr>
          <p:nvPr userDrawn="1"/>
        </p:nvSpPr>
        <p:spPr>
          <a:xfrm>
            <a:off x="167642" y="6521996"/>
            <a:ext cx="6412020" cy="124691"/>
          </a:xfrm>
          <a:prstGeom prst="rect">
            <a:avLst/>
          </a:prstGeom>
        </p:spPr>
        <p:txBody>
          <a:bodyPr vert="horz" lIns="121920" tIns="60960" rIns="121920" bIns="6096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1067" dirty="0">
                <a:solidFill>
                  <a:schemeClr val="tx1">
                    <a:lumMod val="65000"/>
                    <a:lumOff val="35000"/>
                  </a:schemeClr>
                </a:solidFill>
                <a:latin typeface="IBM Plex Sans" charset="0"/>
                <a:ea typeface="IBM Plex Sans" charset="0"/>
                <a:cs typeface="IBM Plex Sans" charset="0"/>
              </a:rPr>
              <a:t>© 2017 IBM Corporation</a:t>
            </a:r>
            <a:endParaRPr lang="en-US" sz="1067" dirty="0">
              <a:solidFill>
                <a:schemeClr val="tx1">
                  <a:lumMod val="65000"/>
                  <a:lumOff val="3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59510574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64D8F5-43B4-1C4F-882B-747039439619}" type="datetimeFigureOut">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17994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64D8F5-43B4-1C4F-882B-747039439619}" type="datetimeFigureOut">
              <a:rPr lang="en-US" smtClean="0"/>
              <a:t>3/18/19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1783598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664D8F5-43B4-1C4F-882B-747039439619}" type="datetimeFigureOut">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220500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64D8F5-43B4-1C4F-882B-747039439619}" type="datetimeFigureOut">
              <a:rPr lang="en-US" smtClean="0"/>
              <a:t>3/18/19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154430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664D8F5-43B4-1C4F-882B-747039439619}" type="datetimeFigureOut">
              <a:rPr lang="en-US" smtClean="0"/>
              <a:t>3/18/19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729669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64D8F5-43B4-1C4F-882B-747039439619}" type="datetimeFigureOut">
              <a:rPr lang="en-US" smtClean="0"/>
              <a:t>3/18/19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142335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64D8F5-43B4-1C4F-882B-747039439619}" type="datetimeFigureOut">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158452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64D8F5-43B4-1C4F-882B-747039439619}" type="datetimeFigureOut">
              <a:rPr lang="en-US" smtClean="0"/>
              <a:t>3/18/19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52C04C-AA65-9D46-9BAF-D1A11A76B066}" type="slidenum">
              <a:rPr lang="en-US" smtClean="0"/>
              <a:t>‹#›</a:t>
            </a:fld>
            <a:endParaRPr lang="en-US"/>
          </a:p>
        </p:txBody>
      </p:sp>
    </p:spTree>
    <p:extLst>
      <p:ext uri="{BB962C8B-B14F-4D97-AF65-F5344CB8AC3E}">
        <p14:creationId xmlns:p14="http://schemas.microsoft.com/office/powerpoint/2010/main" val="91253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64D8F5-43B4-1C4F-882B-747039439619}" type="datetimeFigureOut">
              <a:rPr lang="en-US" smtClean="0"/>
              <a:t>3/18/19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52C04C-AA65-9D46-9BAF-D1A11A76B066}" type="slidenum">
              <a:rPr lang="en-US" smtClean="0"/>
              <a:t>‹#›</a:t>
            </a:fld>
            <a:endParaRPr lang="en-US"/>
          </a:p>
        </p:txBody>
      </p:sp>
    </p:spTree>
    <p:extLst>
      <p:ext uri="{BB962C8B-B14F-4D97-AF65-F5344CB8AC3E}">
        <p14:creationId xmlns:p14="http://schemas.microsoft.com/office/powerpoint/2010/main" val="145600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tif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tiff"/><Relationship Id="rId17" Type="http://schemas.openxmlformats.org/officeDocument/2006/relationships/image" Target="../media/image23.tiff"/><Relationship Id="rId2" Type="http://schemas.openxmlformats.org/officeDocument/2006/relationships/image" Target="../media/image9.png"/><Relationship Id="rId16"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tiff"/><Relationship Id="rId5" Type="http://schemas.openxmlformats.org/officeDocument/2006/relationships/image" Target="../media/image12.png"/><Relationship Id="rId15" Type="http://schemas.openxmlformats.org/officeDocument/2006/relationships/image" Target="../media/image21.tiff"/><Relationship Id="rId10" Type="http://schemas.openxmlformats.org/officeDocument/2006/relationships/image" Target="../media/image17.tiff"/><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73880" y="2984739"/>
            <a:ext cx="2869021" cy="1569660"/>
          </a:xfrm>
          <a:prstGeom prst="rect">
            <a:avLst/>
          </a:prstGeom>
          <a:noFill/>
        </p:spPr>
        <p:txBody>
          <a:bodyPr wrap="square" rtlCol="0">
            <a:spAutoFit/>
          </a:bodyPr>
          <a:lstStyle/>
          <a:p>
            <a:r>
              <a:rPr lang="en-US" sz="2400" b="1" dirty="0"/>
              <a:t>PERCIVAL LUCENA</a:t>
            </a:r>
            <a:br>
              <a:rPr lang="en-US" dirty="0"/>
            </a:br>
            <a:br>
              <a:rPr lang="en-US" dirty="0"/>
            </a:br>
            <a:r>
              <a:rPr lang="en-US" dirty="0"/>
              <a:t>       PLUCENA@BR.IBM.COM</a:t>
            </a:r>
            <a:br>
              <a:rPr lang="en-US" dirty="0"/>
            </a:br>
            <a:br>
              <a:rPr lang="en-US" dirty="0"/>
            </a:br>
            <a:r>
              <a:rPr lang="en-US" dirty="0"/>
              <a:t>   @PLUCENA</a:t>
            </a:r>
          </a:p>
        </p:txBody>
      </p:sp>
      <p:pic>
        <p:nvPicPr>
          <p:cNvPr id="18" name="Picture 17"/>
          <p:cNvPicPr>
            <a:picLocks noChangeAspect="1"/>
          </p:cNvPicPr>
          <p:nvPr/>
        </p:nvPicPr>
        <p:blipFill>
          <a:blip r:embed="rId3"/>
          <a:stretch>
            <a:fillRect/>
          </a:stretch>
        </p:blipFill>
        <p:spPr>
          <a:xfrm>
            <a:off x="273880" y="4078810"/>
            <a:ext cx="447136" cy="475589"/>
          </a:xfrm>
          <a:prstGeom prst="rect">
            <a:avLst/>
          </a:prstGeom>
        </p:spPr>
      </p:pic>
      <p:pic>
        <p:nvPicPr>
          <p:cNvPr id="20" name="Picture 19"/>
          <p:cNvPicPr>
            <a:picLocks noChangeAspect="1"/>
          </p:cNvPicPr>
          <p:nvPr/>
        </p:nvPicPr>
        <p:blipFill>
          <a:blip r:embed="rId4"/>
          <a:stretch>
            <a:fillRect/>
          </a:stretch>
        </p:blipFill>
        <p:spPr>
          <a:xfrm>
            <a:off x="333007" y="3679300"/>
            <a:ext cx="328882" cy="328882"/>
          </a:xfrm>
          <a:prstGeom prst="rect">
            <a:avLst/>
          </a:prstGeom>
        </p:spPr>
      </p:pic>
      <p:pic>
        <p:nvPicPr>
          <p:cNvPr id="5" name="AgriTech.png" descr="AgriTech.png"/>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183"/>
          <a:stretch>
            <a:fillRect/>
          </a:stretch>
        </p:blipFill>
        <p:spPr bwMode="auto">
          <a:xfrm>
            <a:off x="333007" y="1683371"/>
            <a:ext cx="2908046" cy="130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902414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462" y="388938"/>
            <a:ext cx="7189112" cy="523875"/>
          </a:xfrm>
        </p:spPr>
        <p:txBody>
          <a:bodyPr>
            <a:normAutofit fontScale="90000"/>
          </a:bodyPr>
          <a:lstStyle/>
          <a:p>
            <a:pPr>
              <a:defRPr/>
            </a:pPr>
            <a:r>
              <a:rPr lang="en-US" dirty="0"/>
              <a:t>IBM </a:t>
            </a:r>
            <a:r>
              <a:rPr lang="en-US" dirty="0" err="1"/>
              <a:t>Agritech</a:t>
            </a:r>
            <a:r>
              <a:rPr lang="en-US" dirty="0"/>
              <a:t> </a:t>
            </a:r>
            <a:r>
              <a:rPr lang="mr-IN" dirty="0"/>
              <a:t>–</a:t>
            </a:r>
            <a:r>
              <a:rPr lang="en-US" dirty="0"/>
              <a:t> V 1.0 Bela Agricola </a:t>
            </a:r>
          </a:p>
        </p:txBody>
      </p:sp>
      <p:pic>
        <p:nvPicPr>
          <p:cNvPr id="4813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8309" y="1109916"/>
            <a:ext cx="4299044" cy="418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9916"/>
            <a:ext cx="4648309" cy="43454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9238" y="1222339"/>
            <a:ext cx="3309237" cy="4269783"/>
          </a:xfrm>
          <a:prstGeom prst="rect">
            <a:avLst/>
          </a:prstGeom>
        </p:spPr>
      </p:pic>
    </p:spTree>
    <p:extLst>
      <p:ext uri="{BB962C8B-B14F-4D97-AF65-F5344CB8AC3E}">
        <p14:creationId xmlns:p14="http://schemas.microsoft.com/office/powerpoint/2010/main" val="1828654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6"/>
          <p:cNvPicPr>
            <a:picLocks noChangeAspect="1"/>
          </p:cNvPicPr>
          <p:nvPr/>
        </p:nvPicPr>
        <p:blipFill>
          <a:blip r:embed="rId2">
            <a:alphaModFix amt="41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p:nvPr/>
        </p:nvCxnSpPr>
        <p:spPr>
          <a:xfrm>
            <a:off x="2373313" y="312738"/>
            <a:ext cx="0" cy="5302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97125" y="271463"/>
            <a:ext cx="7945438" cy="522287"/>
          </a:xfrm>
          <a:prstGeom prst="rect">
            <a:avLst/>
          </a:prstGeom>
          <a:noFill/>
        </p:spPr>
        <p:txBody>
          <a:bodyPr>
            <a:spAutoFit/>
          </a:bodyPr>
          <a:lstStyle/>
          <a:p>
            <a:pPr algn="ctr" eaLnBrk="1" fontAlgn="auto" hangingPunct="1">
              <a:spcBef>
                <a:spcPts val="0"/>
              </a:spcBef>
              <a:spcAft>
                <a:spcPts val="0"/>
              </a:spcAft>
              <a:defRPr/>
            </a:pPr>
            <a:r>
              <a:rPr lang="pt-BR" sz="2800" b="1" dirty="0" err="1">
                <a:solidFill>
                  <a:schemeClr val="tx1">
                    <a:lumMod val="75000"/>
                    <a:lumOff val="25000"/>
                  </a:schemeClr>
                </a:solidFill>
                <a:latin typeface="+mj-lt"/>
                <a:ea typeface="Helvetica Neue for IBM" charset="0"/>
                <a:cs typeface="Helvetica Neue for IBM" charset="0"/>
              </a:rPr>
              <a:t>Agritech</a:t>
            </a:r>
            <a:r>
              <a:rPr lang="pt-BR" sz="2800" b="1" dirty="0">
                <a:solidFill>
                  <a:schemeClr val="tx1">
                    <a:lumMod val="75000"/>
                    <a:lumOff val="25000"/>
                  </a:schemeClr>
                </a:solidFill>
                <a:latin typeface="+mj-lt"/>
                <a:ea typeface="Helvetica Neue for IBM" charset="0"/>
                <a:cs typeface="Helvetica Neue for IBM" charset="0"/>
              </a:rPr>
              <a:t> </a:t>
            </a:r>
            <a:r>
              <a:rPr lang="pt-BR" sz="2800" b="1" dirty="0" err="1">
                <a:solidFill>
                  <a:schemeClr val="tx1">
                    <a:lumMod val="75000"/>
                    <a:lumOff val="25000"/>
                  </a:schemeClr>
                </a:solidFill>
                <a:latin typeface="+mj-lt"/>
                <a:ea typeface="Helvetica Neue for IBM" charset="0"/>
                <a:cs typeface="Helvetica Neue for IBM" charset="0"/>
              </a:rPr>
              <a:t>Blockchain</a:t>
            </a:r>
            <a:r>
              <a:rPr lang="pt-BR" sz="2800" b="1" dirty="0">
                <a:solidFill>
                  <a:schemeClr val="tx1">
                    <a:lumMod val="75000"/>
                    <a:lumOff val="25000"/>
                  </a:schemeClr>
                </a:solidFill>
                <a:latin typeface="+mj-lt"/>
                <a:ea typeface="Helvetica Neue for IBM" charset="0"/>
                <a:cs typeface="Helvetica Neue for IBM" charset="0"/>
              </a:rPr>
              <a:t> Business </a:t>
            </a:r>
            <a:r>
              <a:rPr lang="pt-BR" sz="2800" b="1" dirty="0" err="1">
                <a:solidFill>
                  <a:schemeClr val="tx1">
                    <a:lumMod val="75000"/>
                    <a:lumOff val="25000"/>
                  </a:schemeClr>
                </a:solidFill>
                <a:latin typeface="+mj-lt"/>
                <a:ea typeface="Helvetica Neue for IBM" charset="0"/>
                <a:cs typeface="Helvetica Neue for IBM" charset="0"/>
              </a:rPr>
              <a:t>Development</a:t>
            </a:r>
            <a:r>
              <a:rPr lang="pt-BR" sz="2800" b="1" dirty="0">
                <a:solidFill>
                  <a:schemeClr val="tx1">
                    <a:lumMod val="75000"/>
                    <a:lumOff val="25000"/>
                  </a:schemeClr>
                </a:solidFill>
                <a:latin typeface="+mj-lt"/>
                <a:ea typeface="Helvetica Neue for IBM" charset="0"/>
                <a:cs typeface="Helvetica Neue for IBM" charset="0"/>
              </a:rPr>
              <a:t> Network</a:t>
            </a:r>
          </a:p>
        </p:txBody>
      </p:sp>
      <p:sp>
        <p:nvSpPr>
          <p:cNvPr id="8" name="Rectangle 7"/>
          <p:cNvSpPr/>
          <p:nvPr/>
        </p:nvSpPr>
        <p:spPr>
          <a:xfrm>
            <a:off x="115888" y="4705350"/>
            <a:ext cx="12076112" cy="1992313"/>
          </a:xfrm>
          <a:prstGeom prst="rect">
            <a:avLst/>
          </a:prstGeom>
          <a:solidFill>
            <a:schemeClr val="accent5">
              <a:lumMod val="40000"/>
              <a:lumOff val="60000"/>
              <a:alpha val="92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Oval 8"/>
          <p:cNvSpPr/>
          <p:nvPr/>
        </p:nvSpPr>
        <p:spPr>
          <a:xfrm>
            <a:off x="11115931" y="2341563"/>
            <a:ext cx="949325" cy="960437"/>
          </a:xfrm>
          <a:prstGeom prst="ellipse">
            <a:avLst/>
          </a:prstGeom>
          <a:solidFill>
            <a:srgbClr val="00FD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 name="Straight Connector 9"/>
          <p:cNvCxnSpPr/>
          <p:nvPr/>
        </p:nvCxnSpPr>
        <p:spPr>
          <a:xfrm>
            <a:off x="1144588" y="3429000"/>
            <a:ext cx="10683875" cy="0"/>
          </a:xfrm>
          <a:prstGeom prst="line">
            <a:avLst/>
          </a:prstGeom>
          <a:ln>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rot="16200000">
            <a:off x="-915988" y="2992438"/>
            <a:ext cx="2644775" cy="584200"/>
          </a:xfrm>
          <a:prstGeom prst="rect">
            <a:avLst/>
          </a:prstGeom>
          <a:solidFill>
            <a:schemeClr val="accent5">
              <a:lumMod val="40000"/>
              <a:lumOff val="60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600" b="1" dirty="0">
                <a:solidFill>
                  <a:schemeClr val="tx1"/>
                </a:solidFill>
              </a:rPr>
              <a:t>Source</a:t>
            </a:r>
          </a:p>
        </p:txBody>
      </p:sp>
      <p:pic>
        <p:nvPicPr>
          <p:cNvPr id="4105"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2416175"/>
            <a:ext cx="9572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60750" y="2347913"/>
            <a:ext cx="105410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07" name="Group 13"/>
          <p:cNvGrpSpPr>
            <a:grpSpLocks/>
          </p:cNvGrpSpPr>
          <p:nvPr/>
        </p:nvGrpSpPr>
        <p:grpSpPr bwMode="auto">
          <a:xfrm>
            <a:off x="4986338" y="2357438"/>
            <a:ext cx="949325" cy="992187"/>
            <a:chOff x="5205981" y="414317"/>
            <a:chExt cx="949396" cy="991921"/>
          </a:xfrm>
        </p:grpSpPr>
        <p:sp>
          <p:nvSpPr>
            <p:cNvPr id="15" name="Oval 14"/>
            <p:cNvSpPr/>
            <p:nvPr/>
          </p:nvSpPr>
          <p:spPr>
            <a:xfrm>
              <a:off x="5205981" y="414317"/>
              <a:ext cx="949396" cy="99192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150"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28067" y="599583"/>
              <a:ext cx="705224" cy="70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8"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23626" y="2487612"/>
            <a:ext cx="760413"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4505325" y="5237163"/>
            <a:ext cx="1041400" cy="4064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067" b="1" dirty="0">
                <a:solidFill>
                  <a:schemeClr val="tx1"/>
                </a:solidFill>
              </a:rPr>
              <a:t>Grain</a:t>
            </a:r>
            <a:br>
              <a:rPr lang="en-US" sz="1067" b="1" dirty="0">
                <a:solidFill>
                  <a:schemeClr val="tx1"/>
                </a:solidFill>
              </a:rPr>
            </a:br>
            <a:r>
              <a:rPr lang="en-US" sz="1067" b="1" dirty="0">
                <a:solidFill>
                  <a:schemeClr val="tx1"/>
                </a:solidFill>
              </a:rPr>
              <a:t>Classification</a:t>
            </a:r>
          </a:p>
        </p:txBody>
      </p:sp>
      <p:sp>
        <p:nvSpPr>
          <p:cNvPr id="21" name="Rectangle 20"/>
          <p:cNvSpPr/>
          <p:nvPr/>
        </p:nvSpPr>
        <p:spPr>
          <a:xfrm>
            <a:off x="3195638" y="5214938"/>
            <a:ext cx="1041400" cy="404812"/>
          </a:xfrm>
          <a:prstGeom prst="rect">
            <a:avLst/>
          </a:prstGeom>
          <a:solidFill>
            <a:srgbClr val="FFFF00">
              <a:alpha val="67000"/>
            </a:srgbClr>
          </a:solidFill>
          <a:ln>
            <a:solidFill>
              <a:schemeClr val="accent1">
                <a:shade val="50000"/>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067" b="1" dirty="0">
                <a:solidFill>
                  <a:schemeClr val="tx1"/>
                </a:solidFill>
              </a:rPr>
              <a:t>Quality Analysis</a:t>
            </a:r>
          </a:p>
        </p:txBody>
      </p:sp>
      <p:sp>
        <p:nvSpPr>
          <p:cNvPr id="22" name="Rectangle 21"/>
          <p:cNvSpPr/>
          <p:nvPr/>
        </p:nvSpPr>
        <p:spPr>
          <a:xfrm>
            <a:off x="2840038" y="5832475"/>
            <a:ext cx="1041400" cy="404813"/>
          </a:xfrm>
          <a:prstGeom prst="rect">
            <a:avLst/>
          </a:prstGeom>
          <a:solidFill>
            <a:srgbClr val="FFFF00">
              <a:alpha val="67000"/>
            </a:srgbClr>
          </a:solidFill>
          <a:ln>
            <a:solidFill>
              <a:schemeClr val="accent1">
                <a:shade val="50000"/>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067" b="1" dirty="0">
                <a:solidFill>
                  <a:schemeClr val="tx1"/>
                </a:solidFill>
              </a:rPr>
              <a:t>Selling Contract</a:t>
            </a:r>
          </a:p>
        </p:txBody>
      </p:sp>
      <p:sp>
        <p:nvSpPr>
          <p:cNvPr id="23" name="Rectangle 22"/>
          <p:cNvSpPr/>
          <p:nvPr/>
        </p:nvSpPr>
        <p:spPr>
          <a:xfrm>
            <a:off x="1000125" y="5635625"/>
            <a:ext cx="1041400" cy="406400"/>
          </a:xfrm>
          <a:prstGeom prst="rect">
            <a:avLst/>
          </a:prstGeom>
          <a:solidFill>
            <a:srgbClr val="FFFF00">
              <a:alpha val="67000"/>
            </a:srgbClr>
          </a:solidFill>
          <a:ln>
            <a:solidFill>
              <a:schemeClr val="accent1">
                <a:shade val="50000"/>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067" b="1" dirty="0">
                <a:solidFill>
                  <a:schemeClr val="tx1"/>
                </a:solidFill>
              </a:rPr>
              <a:t>Bart</a:t>
            </a:r>
          </a:p>
          <a:p>
            <a:pPr algn="ctr" eaLnBrk="1" fontAlgn="auto" hangingPunct="1">
              <a:spcBef>
                <a:spcPts val="0"/>
              </a:spcBef>
              <a:spcAft>
                <a:spcPts val="0"/>
              </a:spcAft>
              <a:defRPr/>
            </a:pPr>
            <a:r>
              <a:rPr lang="en-US" sz="1067" b="1" dirty="0">
                <a:solidFill>
                  <a:schemeClr val="tx1"/>
                </a:solidFill>
              </a:rPr>
              <a:t>Contract</a:t>
            </a:r>
          </a:p>
        </p:txBody>
      </p:sp>
      <p:cxnSp>
        <p:nvCxnSpPr>
          <p:cNvPr id="24" name="Straight Connector 23"/>
          <p:cNvCxnSpPr>
            <a:stCxn id="4105" idx="2"/>
          </p:cNvCxnSpPr>
          <p:nvPr/>
        </p:nvCxnSpPr>
        <p:spPr>
          <a:xfrm>
            <a:off x="1552575" y="3371850"/>
            <a:ext cx="1643063" cy="204470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4" idx="1"/>
          </p:cNvCxnSpPr>
          <p:nvPr/>
        </p:nvCxnSpPr>
        <p:spPr>
          <a:xfrm flipH="1" flipV="1">
            <a:off x="5546725" y="5473700"/>
            <a:ext cx="2717800" cy="441325"/>
          </a:xfrm>
          <a:prstGeom prst="line">
            <a:avLst/>
          </a:prstGeom>
          <a:ln w="22225">
            <a:solidFill>
              <a:schemeClr val="accent1">
                <a:lumMod val="75000"/>
                <a:alpha val="84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3" idx="1"/>
          </p:cNvCxnSpPr>
          <p:nvPr/>
        </p:nvCxnSpPr>
        <p:spPr>
          <a:xfrm flipH="1" flipV="1">
            <a:off x="5683250" y="3324225"/>
            <a:ext cx="1109663" cy="19939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33" idx="1"/>
          </p:cNvCxnSpPr>
          <p:nvPr/>
        </p:nvCxnSpPr>
        <p:spPr>
          <a:xfrm flipV="1">
            <a:off x="5546725" y="5318125"/>
            <a:ext cx="1246188" cy="12223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120" name="TextBox 30"/>
          <p:cNvSpPr txBox="1">
            <a:spLocks noChangeArrowheads="1"/>
          </p:cNvSpPr>
          <p:nvPr/>
        </p:nvSpPr>
        <p:spPr bwMode="auto">
          <a:xfrm>
            <a:off x="192088" y="4818063"/>
            <a:ext cx="2082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r>
              <a:rPr lang="en-US" altLang="en-US" sz="1800" b="1"/>
              <a:t>BLOCKCHAIN</a:t>
            </a:r>
            <a:br>
              <a:rPr lang="en-US" altLang="en-US" sz="1800" b="1"/>
            </a:br>
            <a:r>
              <a:rPr lang="en-US" altLang="en-US" sz="1800" b="1"/>
              <a:t>SMART CONTRACTS</a:t>
            </a:r>
          </a:p>
        </p:txBody>
      </p:sp>
      <p:cxnSp>
        <p:nvCxnSpPr>
          <p:cNvPr id="32" name="Straight Connector 31"/>
          <p:cNvCxnSpPr>
            <a:stCxn id="21" idx="0"/>
          </p:cNvCxnSpPr>
          <p:nvPr/>
        </p:nvCxnSpPr>
        <p:spPr>
          <a:xfrm flipV="1">
            <a:off x="3716338" y="3403600"/>
            <a:ext cx="271462" cy="1811338"/>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792913" y="5116513"/>
            <a:ext cx="1041400" cy="404812"/>
          </a:xfrm>
          <a:prstGeom prst="rect">
            <a:avLst/>
          </a:prstGeom>
          <a:solidFill>
            <a:srgbClr val="FFFF00">
              <a:alpha val="67000"/>
            </a:srgbClr>
          </a:solidFill>
          <a:ln>
            <a:solidFill>
              <a:schemeClr val="accent1">
                <a:shade val="50000"/>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067" b="1" dirty="0">
                <a:solidFill>
                  <a:schemeClr val="tx1"/>
                </a:solidFill>
              </a:rPr>
              <a:t>Seed Royalties</a:t>
            </a:r>
          </a:p>
        </p:txBody>
      </p:sp>
      <p:sp>
        <p:nvSpPr>
          <p:cNvPr id="34" name="Rectangle 33"/>
          <p:cNvSpPr/>
          <p:nvPr/>
        </p:nvSpPr>
        <p:spPr>
          <a:xfrm>
            <a:off x="8264525" y="5711825"/>
            <a:ext cx="1039813" cy="406400"/>
          </a:xfrm>
          <a:prstGeom prst="rect">
            <a:avLst/>
          </a:prstGeom>
          <a:solidFill>
            <a:srgbClr val="FFFF00">
              <a:alpha val="67000"/>
            </a:srgbClr>
          </a:solidFill>
          <a:ln>
            <a:solidFill>
              <a:schemeClr val="accent1">
                <a:shade val="50000"/>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r>
              <a:rPr lang="en-US" sz="1067" b="1" dirty="0">
                <a:solidFill>
                  <a:schemeClr val="tx1"/>
                </a:solidFill>
              </a:rPr>
              <a:t>Selling Contract</a:t>
            </a:r>
          </a:p>
        </p:txBody>
      </p:sp>
      <p:sp>
        <p:nvSpPr>
          <p:cNvPr id="36" name="Oval 35"/>
          <p:cNvSpPr/>
          <p:nvPr/>
        </p:nvSpPr>
        <p:spPr bwMode="auto">
          <a:xfrm>
            <a:off x="9923179" y="2357183"/>
            <a:ext cx="1011237" cy="9779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143" name="Picture 38"/>
          <p:cNvPicPr>
            <a:picLocks noChangeAspect="1"/>
          </p:cNvPicPr>
          <p:nvPr/>
        </p:nvPicPr>
        <p:blipFill>
          <a:blip r:embed="rId7">
            <a:clrChange>
              <a:clrFrom>
                <a:srgbClr val="718F49"/>
              </a:clrFrom>
              <a:clrTo>
                <a:srgbClr val="718F49">
                  <a:alpha val="0"/>
                </a:srgbClr>
              </a:clrTo>
            </a:clrChange>
            <a:extLst>
              <a:ext uri="{28A0092B-C50C-407E-A947-70E740481C1C}">
                <a14:useLocalDpi xmlns:a14="http://schemas.microsoft.com/office/drawing/2010/main" val="0"/>
              </a:ext>
            </a:extLst>
          </a:blip>
          <a:srcRect/>
          <a:stretch>
            <a:fillRect/>
          </a:stretch>
        </p:blipFill>
        <p:spPr bwMode="auto">
          <a:xfrm>
            <a:off x="10109476" y="2583291"/>
            <a:ext cx="664654" cy="61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p:cNvSpPr/>
          <p:nvPr/>
        </p:nvSpPr>
        <p:spPr>
          <a:xfrm>
            <a:off x="9810750" y="5283200"/>
            <a:ext cx="1866900" cy="13303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121663" tIns="60832" rIns="121663" bIns="60832" anchor="ctr"/>
          <a:lstStyle/>
          <a:p>
            <a:pPr algn="ctr" eaLnBrk="1" fontAlgn="auto" hangingPunct="1">
              <a:spcBef>
                <a:spcPts val="0"/>
              </a:spcBef>
              <a:spcAft>
                <a:spcPts val="0"/>
              </a:spcAft>
              <a:defRPr/>
            </a:pPr>
            <a:endParaRPr lang="en-US" sz="1067" dirty="0">
              <a:solidFill>
                <a:schemeClr val="tx1"/>
              </a:solidFill>
            </a:endParaRPr>
          </a:p>
        </p:txBody>
      </p:sp>
      <p:pic>
        <p:nvPicPr>
          <p:cNvPr id="4126" name="Picture 4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29838" y="5395913"/>
            <a:ext cx="558800"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27" name="Picture 4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818813" y="5395913"/>
            <a:ext cx="660400"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8" name="TextBox 47"/>
          <p:cNvSpPr txBox="1">
            <a:spLocks noChangeArrowheads="1"/>
          </p:cNvSpPr>
          <p:nvPr/>
        </p:nvSpPr>
        <p:spPr bwMode="auto">
          <a:xfrm>
            <a:off x="10037763" y="5932488"/>
            <a:ext cx="1449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charset="0"/>
              <a:buChar char="•"/>
              <a:defRPr sz="2800">
                <a:solidFill>
                  <a:schemeClr val="tx1"/>
                </a:solidFill>
                <a:latin typeface="Calibri" charset="0"/>
              </a:defRPr>
            </a:lvl1pPr>
            <a:lvl2pPr marL="742950" indent="-285750">
              <a:lnSpc>
                <a:spcPct val="90000"/>
              </a:lnSpc>
              <a:spcBef>
                <a:spcPts val="500"/>
              </a:spcBef>
              <a:buFont typeface="Arial" charset="0"/>
              <a:buChar char="•"/>
              <a:defRPr sz="2400">
                <a:solidFill>
                  <a:schemeClr val="tx1"/>
                </a:solidFill>
                <a:latin typeface="Calibri" charset="0"/>
              </a:defRPr>
            </a:lvl2pPr>
            <a:lvl3pPr marL="1143000" indent="-228600">
              <a:lnSpc>
                <a:spcPct val="90000"/>
              </a:lnSpc>
              <a:spcBef>
                <a:spcPts val="500"/>
              </a:spcBef>
              <a:buFont typeface="Arial" charset="0"/>
              <a:buChar char="•"/>
              <a:defRPr sz="2000">
                <a:solidFill>
                  <a:schemeClr val="tx1"/>
                </a:solidFill>
                <a:latin typeface="Calibri" charset="0"/>
              </a:defRPr>
            </a:lvl3pPr>
            <a:lvl4pPr marL="1600200" indent="-228600">
              <a:lnSpc>
                <a:spcPct val="90000"/>
              </a:lnSpc>
              <a:spcBef>
                <a:spcPts val="500"/>
              </a:spcBef>
              <a:buFont typeface="Arial" charset="0"/>
              <a:buChar char="•"/>
              <a:defRPr>
                <a:solidFill>
                  <a:schemeClr val="tx1"/>
                </a:solidFill>
                <a:latin typeface="Calibri" charset="0"/>
              </a:defRPr>
            </a:lvl4pPr>
            <a:lvl5pPr marL="2057400" indent="-228600">
              <a:lnSpc>
                <a:spcPct val="90000"/>
              </a:lnSpc>
              <a:spcBef>
                <a:spcPts val="500"/>
              </a:spcBef>
              <a:buFont typeface="Arial" charset="0"/>
              <a:buChar char="•"/>
              <a:defRPr>
                <a:solidFill>
                  <a:schemeClr val="tx1"/>
                </a:solidFill>
                <a:latin typeface="Calibri"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charset="0"/>
              </a:defRPr>
            </a:lvl9pPr>
          </a:lstStyle>
          <a:p>
            <a:pPr eaLnBrk="1" hangingPunct="1">
              <a:lnSpc>
                <a:spcPct val="100000"/>
              </a:lnSpc>
              <a:spcBef>
                <a:spcPct val="0"/>
              </a:spcBef>
              <a:buFontTx/>
              <a:buNone/>
            </a:pPr>
            <a:r>
              <a:rPr lang="en-US" altLang="en-US" sz="1800"/>
              <a:t>BLOCKCHAIN </a:t>
            </a:r>
            <a:br>
              <a:rPr lang="en-US" altLang="en-US" sz="1800"/>
            </a:br>
            <a:r>
              <a:rPr lang="en-US" altLang="en-US" sz="1800"/>
              <a:t>CERTIFICATE</a:t>
            </a:r>
          </a:p>
        </p:txBody>
      </p:sp>
      <p:cxnSp>
        <p:nvCxnSpPr>
          <p:cNvPr id="49" name="Straight Connector 48"/>
          <p:cNvCxnSpPr>
            <a:stCxn id="23" idx="0"/>
          </p:cNvCxnSpPr>
          <p:nvPr/>
        </p:nvCxnSpPr>
        <p:spPr>
          <a:xfrm flipH="1" flipV="1">
            <a:off x="9431338" y="3417888"/>
            <a:ext cx="1312862" cy="1865312"/>
          </a:xfrm>
          <a:prstGeom prst="line">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8029575" y="3270250"/>
            <a:ext cx="2538413" cy="2057400"/>
          </a:xfrm>
          <a:prstGeom prst="line">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043363" y="3221038"/>
            <a:ext cx="982662" cy="2016125"/>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919294" y="3577108"/>
            <a:ext cx="2410045" cy="930431"/>
            <a:chOff x="2415551" y="1884952"/>
            <a:chExt cx="2410045" cy="930431"/>
          </a:xfrm>
          <a:solidFill>
            <a:schemeClr val="bg1">
              <a:alpha val="65000"/>
            </a:schemeClr>
          </a:solidFill>
        </p:grpSpPr>
        <p:sp>
          <p:nvSpPr>
            <p:cNvPr id="53" name="Rectangle 52"/>
            <p:cNvSpPr/>
            <p:nvPr/>
          </p:nvSpPr>
          <p:spPr>
            <a:xfrm>
              <a:off x="2415551" y="1884952"/>
              <a:ext cx="2410045" cy="93043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4" name="Picture 53"/>
            <p:cNvPicPr>
              <a:picLocks noChangeAspect="1"/>
            </p:cNvPicPr>
            <p:nvPr/>
          </p:nvPicPr>
          <p:blipFill>
            <a:blip r:embed="rId10">
              <a:clrChange>
                <a:clrFrom>
                  <a:srgbClr val="000000">
                    <a:alpha val="0"/>
                  </a:srgbClr>
                </a:clrFrom>
                <a:clrTo>
                  <a:srgbClr val="000000">
                    <a:alpha val="0"/>
                  </a:srgbClr>
                </a:clrTo>
              </a:clrChange>
            </a:blip>
            <a:stretch>
              <a:fillRect/>
            </a:stretch>
          </p:blipFill>
          <p:spPr>
            <a:xfrm flipH="1">
              <a:off x="2590884" y="2313046"/>
              <a:ext cx="527355" cy="449490"/>
            </a:xfrm>
            <a:prstGeom prst="rect">
              <a:avLst/>
            </a:prstGeom>
            <a:grpFill/>
          </p:spPr>
        </p:pic>
        <p:pic>
          <p:nvPicPr>
            <p:cNvPr id="55" name="Picture 54"/>
            <p:cNvPicPr>
              <a:picLocks noChangeAspect="1"/>
            </p:cNvPicPr>
            <p:nvPr/>
          </p:nvPicPr>
          <p:blipFill rotWithShape="1">
            <a:blip r:embed="rId11">
              <a:clrChange>
                <a:clrFrom>
                  <a:srgbClr val="000000">
                    <a:alpha val="0"/>
                  </a:srgbClr>
                </a:clrFrom>
                <a:clrTo>
                  <a:srgbClr val="000000">
                    <a:alpha val="0"/>
                  </a:srgbClr>
                </a:clrTo>
              </a:clrChange>
            </a:blip>
            <a:srcRect b="15338"/>
            <a:stretch/>
          </p:blipFill>
          <p:spPr>
            <a:xfrm flipH="1">
              <a:off x="3041162" y="2243686"/>
              <a:ext cx="700548" cy="505529"/>
            </a:xfrm>
            <a:prstGeom prst="rect">
              <a:avLst/>
            </a:prstGeom>
            <a:grpFill/>
          </p:spPr>
        </p:pic>
        <p:pic>
          <p:nvPicPr>
            <p:cNvPr id="56" name="Picture 55"/>
            <p:cNvPicPr>
              <a:picLocks noChangeAspect="1"/>
            </p:cNvPicPr>
            <p:nvPr/>
          </p:nvPicPr>
          <p:blipFill rotWithShape="1">
            <a:blip r:embed="rId12">
              <a:clrChange>
                <a:clrFrom>
                  <a:srgbClr val="000000">
                    <a:alpha val="0"/>
                  </a:srgbClr>
                </a:clrFrom>
                <a:clrTo>
                  <a:srgbClr val="000000">
                    <a:alpha val="0"/>
                  </a:srgbClr>
                </a:clrTo>
              </a:clrChange>
            </a:blip>
            <a:srcRect b="25589"/>
            <a:stretch/>
          </p:blipFill>
          <p:spPr>
            <a:xfrm flipH="1">
              <a:off x="3571688" y="2049650"/>
              <a:ext cx="1121719" cy="711442"/>
            </a:xfrm>
            <a:prstGeom prst="rect">
              <a:avLst/>
            </a:prstGeom>
            <a:grpFill/>
          </p:spPr>
        </p:pic>
      </p:grpSp>
      <p:cxnSp>
        <p:nvCxnSpPr>
          <p:cNvPr id="58" name="Straight Connector 57"/>
          <p:cNvCxnSpPr/>
          <p:nvPr/>
        </p:nvCxnSpPr>
        <p:spPr>
          <a:xfrm flipV="1">
            <a:off x="10733088" y="3324225"/>
            <a:ext cx="857505" cy="1912939"/>
          </a:xfrm>
          <a:prstGeom prst="line">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6227763" y="2312988"/>
            <a:ext cx="966787" cy="98901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135" name="Picture 59"/>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419850" y="2514600"/>
            <a:ext cx="639763"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Connector 60"/>
          <p:cNvCxnSpPr>
            <a:endCxn id="59" idx="4"/>
          </p:cNvCxnSpPr>
          <p:nvPr/>
        </p:nvCxnSpPr>
        <p:spPr>
          <a:xfrm flipH="1" flipV="1">
            <a:off x="6711950" y="3302000"/>
            <a:ext cx="3697288" cy="1993900"/>
          </a:xfrm>
          <a:prstGeom prst="line">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546225" y="3386138"/>
            <a:ext cx="1273175" cy="2690812"/>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60" name="AgriTech.png" descr="AgriTech.png"/>
          <p:cNvPicPr>
            <a:picLocks noChangeAspect="1"/>
          </p:cNvPicPr>
          <p:nvPr/>
        </p:nvPicPr>
        <p:blipFill rotWithShape="1">
          <a:blip r:embed="rId14">
            <a:clrChange>
              <a:clrFrom>
                <a:srgbClr val="FFFFFF"/>
              </a:clrFrom>
              <a:clrTo>
                <a:srgbClr val="FFFFFF">
                  <a:alpha val="0"/>
                </a:srgbClr>
              </a:clrTo>
            </a:clrChange>
            <a:extLst/>
          </a:blip>
          <a:srcRect l="3183"/>
          <a:stretch/>
        </p:blipFill>
        <p:spPr>
          <a:xfrm>
            <a:off x="132630" y="111022"/>
            <a:ext cx="2131865" cy="954191"/>
          </a:xfrm>
          <a:prstGeom prst="rect">
            <a:avLst/>
          </a:prstGeom>
          <a:ln w="12700">
            <a:miter lim="400000"/>
          </a:ln>
        </p:spPr>
      </p:pic>
      <p:pic>
        <p:nvPicPr>
          <p:cNvPr id="2" name="Picture 1"/>
          <p:cNvPicPr>
            <a:picLocks noChangeAspect="1"/>
          </p:cNvPicPr>
          <p:nvPr/>
        </p:nvPicPr>
        <p:blipFill>
          <a:blip r:embed="rId15">
            <a:alphaModFix amt="63000"/>
          </a:blip>
          <a:stretch>
            <a:fillRect/>
          </a:stretch>
        </p:blipFill>
        <p:spPr>
          <a:xfrm>
            <a:off x="3032124" y="3648707"/>
            <a:ext cx="1017589" cy="334870"/>
          </a:xfrm>
          <a:prstGeom prst="rect">
            <a:avLst/>
          </a:prstGeom>
        </p:spPr>
      </p:pic>
      <p:pic>
        <p:nvPicPr>
          <p:cNvPr id="3" name="Picture 2"/>
          <p:cNvPicPr>
            <a:picLocks noChangeAspect="1"/>
          </p:cNvPicPr>
          <p:nvPr/>
        </p:nvPicPr>
        <p:blipFill>
          <a:blip r:embed="rId16"/>
          <a:stretch>
            <a:fillRect/>
          </a:stretch>
        </p:blipFill>
        <p:spPr>
          <a:xfrm>
            <a:off x="7450292" y="2305050"/>
            <a:ext cx="1092200" cy="1092200"/>
          </a:xfrm>
          <a:prstGeom prst="rect">
            <a:avLst/>
          </a:prstGeom>
        </p:spPr>
      </p:pic>
      <p:pic>
        <p:nvPicPr>
          <p:cNvPr id="4" name="Picture 3"/>
          <p:cNvPicPr>
            <a:picLocks noChangeAspect="1"/>
          </p:cNvPicPr>
          <p:nvPr/>
        </p:nvPicPr>
        <p:blipFill>
          <a:blip r:embed="rId17"/>
          <a:stretch>
            <a:fillRect/>
          </a:stretch>
        </p:blipFill>
        <p:spPr>
          <a:xfrm>
            <a:off x="8695531" y="2268509"/>
            <a:ext cx="1092227" cy="1092227"/>
          </a:xfrm>
          <a:prstGeom prst="rect">
            <a:avLst/>
          </a:prstGeom>
        </p:spPr>
      </p:pic>
      <p:cxnSp>
        <p:nvCxnSpPr>
          <p:cNvPr id="68" name="Straight Connector 67"/>
          <p:cNvCxnSpPr>
            <a:stCxn id="45" idx="0"/>
            <a:endCxn id="36" idx="4"/>
          </p:cNvCxnSpPr>
          <p:nvPr/>
        </p:nvCxnSpPr>
        <p:spPr>
          <a:xfrm flipH="1" flipV="1">
            <a:off x="10428798" y="3335083"/>
            <a:ext cx="315402" cy="1948117"/>
          </a:xfrm>
          <a:prstGeom prst="line">
            <a:avLst/>
          </a:prstGeom>
          <a:ln w="1905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804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3425825" y="441325"/>
            <a:ext cx="0" cy="9699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395664" y="592138"/>
            <a:ext cx="3700876" cy="522287"/>
          </a:xfrm>
          <a:prstGeom prst="rect">
            <a:avLst/>
          </a:prstGeom>
          <a:noFill/>
        </p:spPr>
        <p:txBody>
          <a:bodyPr wrap="square">
            <a:spAutoFit/>
          </a:bodyPr>
          <a:lstStyle/>
          <a:p>
            <a:pPr algn="ctr" eaLnBrk="1" fontAlgn="auto" hangingPunct="1">
              <a:spcBef>
                <a:spcPts val="0"/>
              </a:spcBef>
              <a:spcAft>
                <a:spcPts val="0"/>
              </a:spcAft>
              <a:defRPr/>
            </a:pPr>
            <a:r>
              <a:rPr lang="pt-BR" sz="2800" b="1" dirty="0" err="1">
                <a:solidFill>
                  <a:schemeClr val="tx1">
                    <a:lumMod val="50000"/>
                    <a:lumOff val="50000"/>
                  </a:schemeClr>
                </a:solidFill>
                <a:latin typeface="+mj-lt"/>
                <a:ea typeface="Helvetica Neue for IBM" charset="0"/>
                <a:cs typeface="Helvetica Neue for IBM" charset="0"/>
              </a:rPr>
              <a:t>Agritech</a:t>
            </a:r>
            <a:r>
              <a:rPr lang="pt-BR" sz="2800" b="1" dirty="0">
                <a:solidFill>
                  <a:schemeClr val="tx1">
                    <a:lumMod val="50000"/>
                    <a:lumOff val="50000"/>
                  </a:schemeClr>
                </a:solidFill>
                <a:latin typeface="+mj-lt"/>
                <a:ea typeface="Helvetica Neue for IBM" charset="0"/>
                <a:cs typeface="Helvetica Neue for IBM" charset="0"/>
              </a:rPr>
              <a:t> </a:t>
            </a:r>
            <a:r>
              <a:rPr lang="pt-BR" sz="2800" b="1" dirty="0" err="1">
                <a:solidFill>
                  <a:schemeClr val="tx1">
                    <a:lumMod val="50000"/>
                    <a:lumOff val="50000"/>
                  </a:schemeClr>
                </a:solidFill>
                <a:latin typeface="+mj-lt"/>
                <a:ea typeface="Helvetica Neue for IBM" charset="0"/>
                <a:cs typeface="Helvetica Neue for IBM" charset="0"/>
              </a:rPr>
              <a:t>Blockchain</a:t>
            </a:r>
            <a:endParaRPr lang="pt-BR" sz="2800" b="1" dirty="0">
              <a:solidFill>
                <a:schemeClr val="tx1">
                  <a:lumMod val="50000"/>
                  <a:lumOff val="50000"/>
                </a:schemeClr>
              </a:solidFill>
              <a:latin typeface="+mj-lt"/>
              <a:ea typeface="Helvetica Neue for IBM" charset="0"/>
              <a:cs typeface="Helvetica Neue for IBM" charset="0"/>
            </a:endParaRPr>
          </a:p>
        </p:txBody>
      </p:sp>
      <p:pic>
        <p:nvPicPr>
          <p:cNvPr id="5124" name="AgriTech.png" descr="AgriTech.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83"/>
          <a:stretch>
            <a:fillRect/>
          </a:stretch>
        </p:blipFill>
        <p:spPr bwMode="auto">
          <a:xfrm>
            <a:off x="935038" y="441325"/>
            <a:ext cx="21320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 name="Picture 1"/>
          <p:cNvPicPr>
            <a:picLocks noChangeAspect="1"/>
          </p:cNvPicPr>
          <p:nvPr/>
        </p:nvPicPr>
        <p:blipFill>
          <a:blip r:embed="rId3"/>
          <a:stretch>
            <a:fillRect/>
          </a:stretch>
        </p:blipFill>
        <p:spPr>
          <a:xfrm>
            <a:off x="108744" y="1562101"/>
            <a:ext cx="3690938" cy="4921251"/>
          </a:xfrm>
          <a:prstGeom prst="rect">
            <a:avLst/>
          </a:prstGeom>
        </p:spPr>
      </p:pic>
      <p:pic>
        <p:nvPicPr>
          <p:cNvPr id="3" name="Picture 2"/>
          <p:cNvPicPr>
            <a:picLocks noChangeAspect="1"/>
          </p:cNvPicPr>
          <p:nvPr/>
        </p:nvPicPr>
        <p:blipFill>
          <a:blip r:embed="rId4"/>
          <a:stretch>
            <a:fillRect/>
          </a:stretch>
        </p:blipFill>
        <p:spPr>
          <a:xfrm>
            <a:off x="3973511" y="4097343"/>
            <a:ext cx="4247444" cy="23891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511" y="1562101"/>
            <a:ext cx="4237649" cy="255269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784" y="4022633"/>
            <a:ext cx="3640859" cy="2460719"/>
          </a:xfrm>
          <a:prstGeom prst="rect">
            <a:avLst/>
          </a:prstGeom>
        </p:spPr>
      </p:pic>
      <p:pic>
        <p:nvPicPr>
          <p:cNvPr id="6" name="Picture 5"/>
          <p:cNvPicPr>
            <a:picLocks noChangeAspect="1"/>
          </p:cNvPicPr>
          <p:nvPr/>
        </p:nvPicPr>
        <p:blipFill>
          <a:blip r:embed="rId7"/>
          <a:stretch>
            <a:fillRect/>
          </a:stretch>
        </p:blipFill>
        <p:spPr>
          <a:xfrm>
            <a:off x="8384989" y="1591248"/>
            <a:ext cx="3980840" cy="2029272"/>
          </a:xfrm>
          <a:prstGeom prst="rect">
            <a:avLst/>
          </a:prstGeom>
        </p:spPr>
      </p:pic>
    </p:spTree>
    <p:extLst>
      <p:ext uri="{BB962C8B-B14F-4D97-AF65-F5344CB8AC3E}">
        <p14:creationId xmlns:p14="http://schemas.microsoft.com/office/powerpoint/2010/main" val="489518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81" y="1742537"/>
            <a:ext cx="6406689" cy="3019244"/>
          </a:xfrm>
          <a:prstGeom prst="rect">
            <a:avLst/>
          </a:prstGeom>
        </p:spPr>
      </p:pic>
      <p:cxnSp>
        <p:nvCxnSpPr>
          <p:cNvPr id="6" name="Straight Connector 5"/>
          <p:cNvCxnSpPr/>
          <p:nvPr/>
        </p:nvCxnSpPr>
        <p:spPr>
          <a:xfrm>
            <a:off x="2371593" y="18479"/>
            <a:ext cx="0" cy="9699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71593" y="241850"/>
            <a:ext cx="9342463" cy="523220"/>
          </a:xfrm>
          <a:prstGeom prst="rect">
            <a:avLst/>
          </a:prstGeom>
          <a:noFill/>
        </p:spPr>
        <p:txBody>
          <a:bodyPr wrap="square">
            <a:spAutoFit/>
          </a:bodyPr>
          <a:lstStyle/>
          <a:p>
            <a:pPr algn="ctr" eaLnBrk="1" fontAlgn="auto" hangingPunct="1">
              <a:spcBef>
                <a:spcPts val="0"/>
              </a:spcBef>
              <a:spcAft>
                <a:spcPts val="0"/>
              </a:spcAft>
              <a:defRPr/>
            </a:pPr>
            <a:r>
              <a:rPr lang="pt-BR" sz="2800" b="1" dirty="0" err="1">
                <a:solidFill>
                  <a:schemeClr val="tx1">
                    <a:lumMod val="50000"/>
                    <a:lumOff val="50000"/>
                  </a:schemeClr>
                </a:solidFill>
                <a:latin typeface="+mj-lt"/>
                <a:ea typeface="Helvetica Neue for IBM" charset="0"/>
                <a:cs typeface="Helvetica Neue for IBM" charset="0"/>
              </a:rPr>
              <a:t>Blockchain</a:t>
            </a:r>
            <a:r>
              <a:rPr lang="pt-BR" sz="2800" b="1" dirty="0">
                <a:solidFill>
                  <a:schemeClr val="tx1">
                    <a:lumMod val="50000"/>
                    <a:lumOff val="50000"/>
                  </a:schemeClr>
                </a:solidFill>
                <a:latin typeface="+mj-lt"/>
                <a:ea typeface="Helvetica Neue for IBM" charset="0"/>
                <a:cs typeface="Helvetica Neue for IBM" charset="0"/>
              </a:rPr>
              <a:t> para </a:t>
            </a:r>
            <a:r>
              <a:rPr lang="pt-BR" sz="2800" b="1" dirty="0" err="1">
                <a:solidFill>
                  <a:schemeClr val="tx1">
                    <a:lumMod val="50000"/>
                    <a:lumOff val="50000"/>
                  </a:schemeClr>
                </a:solidFill>
                <a:latin typeface="+mj-lt"/>
                <a:ea typeface="Helvetica Neue for IBM" charset="0"/>
                <a:cs typeface="Helvetica Neue for IBM" charset="0"/>
              </a:rPr>
              <a:t>Ratreabilidade</a:t>
            </a:r>
            <a:r>
              <a:rPr lang="pt-BR" sz="2800" b="1" dirty="0">
                <a:solidFill>
                  <a:schemeClr val="tx1">
                    <a:lumMod val="50000"/>
                    <a:lumOff val="50000"/>
                  </a:schemeClr>
                </a:solidFill>
                <a:latin typeface="+mj-lt"/>
                <a:ea typeface="Helvetica Neue for IBM" charset="0"/>
                <a:cs typeface="Helvetica Neue for IBM" charset="0"/>
              </a:rPr>
              <a:t> Digital de Lotes de Soja e Milho</a:t>
            </a:r>
          </a:p>
        </p:txBody>
      </p:sp>
      <p:pic>
        <p:nvPicPr>
          <p:cNvPr id="8" name="AgriTech.png" descr="AgriTech.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183"/>
          <a:stretch>
            <a:fillRect/>
          </a:stretch>
        </p:blipFill>
        <p:spPr bwMode="auto">
          <a:xfrm>
            <a:off x="239581" y="34354"/>
            <a:ext cx="21320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extBox 3"/>
          <p:cNvSpPr txBox="1"/>
          <p:nvPr/>
        </p:nvSpPr>
        <p:spPr>
          <a:xfrm>
            <a:off x="6728604" y="1742537"/>
            <a:ext cx="4934309" cy="3785652"/>
          </a:xfrm>
          <a:prstGeom prst="rect">
            <a:avLst/>
          </a:prstGeom>
          <a:solidFill>
            <a:schemeClr val="bg2"/>
          </a:solidFill>
        </p:spPr>
        <p:txBody>
          <a:bodyPr wrap="square" rtlCol="0">
            <a:spAutoFit/>
          </a:bodyPr>
          <a:lstStyle/>
          <a:p>
            <a:pPr marL="285750" indent="-285750">
              <a:buFont typeface="Arial" charset="0"/>
              <a:buChar char="•"/>
            </a:pPr>
            <a:r>
              <a:rPr lang="en-US" sz="2000" dirty="0" err="1"/>
              <a:t>Resultados</a:t>
            </a:r>
            <a:r>
              <a:rPr lang="en-US" sz="2000" dirty="0"/>
              <a:t> de Testes </a:t>
            </a:r>
            <a:r>
              <a:rPr lang="en-US" sz="2000" dirty="0" err="1"/>
              <a:t>Laboratoriais</a:t>
            </a:r>
            <a:r>
              <a:rPr lang="en-US" sz="2000" dirty="0"/>
              <a:t> de </a:t>
            </a:r>
            <a:r>
              <a:rPr lang="en-US" sz="2000" dirty="0" err="1"/>
              <a:t>Análise</a:t>
            </a:r>
            <a:r>
              <a:rPr lang="en-US" sz="2000" dirty="0"/>
              <a:t> </a:t>
            </a:r>
            <a:r>
              <a:rPr lang="en-US" sz="2000" dirty="0" err="1"/>
              <a:t>Intrinseca</a:t>
            </a:r>
            <a:r>
              <a:rPr lang="en-US" sz="2000" dirty="0"/>
              <a:t> e </a:t>
            </a:r>
            <a:r>
              <a:rPr lang="en-US" sz="2000" dirty="0" err="1"/>
              <a:t>Extrínseca</a:t>
            </a:r>
            <a:r>
              <a:rPr lang="en-US" sz="2000" dirty="0"/>
              <a:t> de </a:t>
            </a:r>
            <a:r>
              <a:rPr lang="en-US" sz="2000" dirty="0" err="1"/>
              <a:t>grãos</a:t>
            </a:r>
            <a:r>
              <a:rPr lang="en-US" sz="2000" dirty="0"/>
              <a:t> </a:t>
            </a:r>
            <a:r>
              <a:rPr lang="en-US" sz="2000" dirty="0" err="1"/>
              <a:t>gravados</a:t>
            </a:r>
            <a:r>
              <a:rPr lang="en-US" sz="2000" dirty="0"/>
              <a:t> no </a:t>
            </a:r>
            <a:r>
              <a:rPr lang="en-US" sz="2000" dirty="0" err="1"/>
              <a:t>Blockchain</a:t>
            </a:r>
            <a:r>
              <a:rPr lang="en-US" sz="2000" dirty="0"/>
              <a:t> com </a:t>
            </a:r>
            <a:r>
              <a:rPr lang="en-US" sz="2000" dirty="0" err="1"/>
              <a:t>IoT</a:t>
            </a:r>
            <a:br>
              <a:rPr lang="en-US" sz="2000" dirty="0"/>
            </a:br>
            <a:endParaRPr lang="en-US" sz="2000" dirty="0"/>
          </a:p>
          <a:p>
            <a:pPr marL="285750" indent="-285750">
              <a:buFont typeface="Arial" charset="0"/>
              <a:buChar char="•"/>
            </a:pPr>
            <a:r>
              <a:rPr lang="en-US" sz="2000" dirty="0" err="1"/>
              <a:t>Selo</a:t>
            </a:r>
            <a:r>
              <a:rPr lang="en-US" sz="2000" dirty="0"/>
              <a:t> de </a:t>
            </a:r>
            <a:r>
              <a:rPr lang="en-US" sz="2000" dirty="0" err="1"/>
              <a:t>Qualidade</a:t>
            </a:r>
            <a:r>
              <a:rPr lang="en-US" sz="2000" dirty="0"/>
              <a:t> Digital do </a:t>
            </a:r>
            <a:r>
              <a:rPr lang="en-US" sz="2000" dirty="0" err="1"/>
              <a:t>Lote</a:t>
            </a:r>
            <a:r>
              <a:rPr lang="en-US" sz="2000" dirty="0"/>
              <a:t> </a:t>
            </a:r>
            <a:br>
              <a:rPr lang="en-US" sz="2000" dirty="0"/>
            </a:br>
            <a:endParaRPr lang="en-US" sz="2000" dirty="0"/>
          </a:p>
          <a:p>
            <a:pPr marL="285750" indent="-285750">
              <a:buFont typeface="Arial" charset="0"/>
              <a:buChar char="•"/>
            </a:pPr>
            <a:r>
              <a:rPr lang="en-US" sz="2000" dirty="0" err="1"/>
              <a:t>Diferencial</a:t>
            </a:r>
            <a:r>
              <a:rPr lang="en-US" sz="2000" dirty="0"/>
              <a:t> </a:t>
            </a:r>
            <a:r>
              <a:rPr lang="en-US" sz="2000" dirty="0" err="1"/>
              <a:t>competitivo</a:t>
            </a:r>
            <a:r>
              <a:rPr lang="en-US" sz="2000" dirty="0"/>
              <a:t>:  </a:t>
            </a:r>
            <a:r>
              <a:rPr lang="en-US" sz="2000" dirty="0" err="1"/>
              <a:t>Garantia</a:t>
            </a:r>
            <a:r>
              <a:rPr lang="en-US" sz="2000" dirty="0"/>
              <a:t> de </a:t>
            </a:r>
            <a:r>
              <a:rPr lang="en-US" sz="2000" dirty="0" err="1"/>
              <a:t>procedência</a:t>
            </a:r>
            <a:r>
              <a:rPr lang="en-US" sz="2000" dirty="0"/>
              <a:t> e de </a:t>
            </a:r>
            <a:r>
              <a:rPr lang="en-US" sz="2000" dirty="0" err="1"/>
              <a:t>qualidade</a:t>
            </a:r>
            <a:r>
              <a:rPr lang="en-US" sz="2000" dirty="0"/>
              <a:t> do </a:t>
            </a:r>
            <a:r>
              <a:rPr lang="en-US" sz="2000" dirty="0" err="1"/>
              <a:t>Lote</a:t>
            </a:r>
            <a:r>
              <a:rPr lang="en-US" sz="2000" dirty="0"/>
              <a:t> </a:t>
            </a:r>
            <a:r>
              <a:rPr lang="en-US" sz="2000" dirty="0" err="1"/>
              <a:t>disponível</a:t>
            </a:r>
            <a:r>
              <a:rPr lang="en-US" sz="2000" dirty="0"/>
              <a:t> para </a:t>
            </a:r>
            <a:r>
              <a:rPr lang="en-US" sz="2000" dirty="0" err="1"/>
              <a:t>compradores</a:t>
            </a:r>
            <a:r>
              <a:rPr lang="en-US" sz="2000" dirty="0"/>
              <a:t>:  </a:t>
            </a:r>
            <a:r>
              <a:rPr lang="en-US" sz="2000" dirty="0" err="1"/>
              <a:t>Tradings</a:t>
            </a:r>
            <a:r>
              <a:rPr lang="en-US" sz="2000" dirty="0"/>
              <a:t>, </a:t>
            </a:r>
            <a:r>
              <a:rPr lang="en-US" sz="2000" dirty="0" err="1"/>
              <a:t>Indústria</a:t>
            </a:r>
            <a:r>
              <a:rPr lang="en-US" sz="2000" dirty="0"/>
              <a:t> </a:t>
            </a:r>
            <a:r>
              <a:rPr lang="en-US" sz="2000" dirty="0" err="1"/>
              <a:t>Alimentícia</a:t>
            </a:r>
            <a:br>
              <a:rPr lang="en-US" sz="2000" dirty="0"/>
            </a:br>
            <a:br>
              <a:rPr lang="en-US" sz="2000" dirty="0"/>
            </a:br>
            <a:endParaRPr lang="en-US" sz="2000" dirty="0"/>
          </a:p>
        </p:txBody>
      </p:sp>
    </p:spTree>
    <p:extLst>
      <p:ext uri="{BB962C8B-B14F-4D97-AF65-F5344CB8AC3E}">
        <p14:creationId xmlns:p14="http://schemas.microsoft.com/office/powerpoint/2010/main" val="320283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12892" y="121384"/>
            <a:ext cx="10972800" cy="1143000"/>
          </a:xfrm>
          <a:prstGeom prst="rect">
            <a:avLst/>
          </a:prstGeom>
        </p:spPr>
        <p:txBody>
          <a:bodyPr/>
          <a:lstStyle>
            <a:lvl1pPr algn="l" defTabSz="457200" rtl="0" eaLnBrk="1" latinLnBrk="0" hangingPunct="1">
              <a:spcBef>
                <a:spcPct val="0"/>
              </a:spcBef>
              <a:buNone/>
              <a:defRPr sz="2400" b="1" i="0" kern="1200">
                <a:solidFill>
                  <a:srgbClr val="5E5F64"/>
                </a:solidFill>
                <a:latin typeface="Helvetica Neue"/>
                <a:ea typeface="+mj-ea"/>
                <a:cs typeface="Helvetica Neue"/>
              </a:defRPr>
            </a:lvl1pPr>
          </a:lstStyle>
          <a:p>
            <a:r>
              <a:rPr lang="en-US" sz="3200" dirty="0"/>
              <a:t>IBM </a:t>
            </a:r>
            <a:r>
              <a:rPr lang="en-US" sz="3200" dirty="0" err="1"/>
              <a:t>Agritech</a:t>
            </a:r>
            <a:r>
              <a:rPr lang="en-US" sz="3200" dirty="0"/>
              <a:t> </a:t>
            </a:r>
            <a:r>
              <a:rPr lang="en-US" sz="3200" dirty="0" err="1"/>
              <a:t>Blockchain</a:t>
            </a:r>
            <a:r>
              <a:rPr lang="en-US" sz="3200" dirty="0"/>
              <a:t> API</a:t>
            </a:r>
          </a:p>
        </p:txBody>
      </p:sp>
      <p:pic>
        <p:nvPicPr>
          <p:cNvPr id="4" name="AgriTech.png" descr="AgriTech.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83"/>
          <a:stretch>
            <a:fillRect/>
          </a:stretch>
        </p:blipFill>
        <p:spPr bwMode="auto">
          <a:xfrm>
            <a:off x="237001" y="0"/>
            <a:ext cx="21320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15" y="1108494"/>
            <a:ext cx="10058400" cy="5260048"/>
          </a:xfrm>
          <a:prstGeom prst="rect">
            <a:avLst/>
          </a:prstGeom>
        </p:spPr>
      </p:pic>
    </p:spTree>
    <p:extLst>
      <p:ext uri="{BB962C8B-B14F-4D97-AF65-F5344CB8AC3E}">
        <p14:creationId xmlns:p14="http://schemas.microsoft.com/office/powerpoint/2010/main" val="141252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a:xfrm>
            <a:off x="276375" y="182788"/>
            <a:ext cx="11701334" cy="595035"/>
          </a:xfrm>
        </p:spPr>
        <p:txBody>
          <a:bodyPr>
            <a:normAutofit fontScale="90000"/>
          </a:bodyPr>
          <a:lstStyle/>
          <a:p>
            <a:r>
              <a:rPr lang="en-US" dirty="0"/>
              <a:t>Weather Oracle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130" y="1003300"/>
            <a:ext cx="10058400" cy="5504740"/>
          </a:xfrm>
          <a:prstGeom prst="rect">
            <a:avLst/>
          </a:prstGeom>
        </p:spPr>
      </p:pic>
    </p:spTree>
    <p:extLst>
      <p:ext uri="{BB962C8B-B14F-4D97-AF65-F5344CB8AC3E}">
        <p14:creationId xmlns:p14="http://schemas.microsoft.com/office/powerpoint/2010/main" val="2105005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346</Words>
  <Application>Microsoft Macintosh PowerPoint</Application>
  <PresentationFormat>Widescreen</PresentationFormat>
  <Paragraphs>38</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Helvetica Neue</vt:lpstr>
      <vt:lpstr>IBM Plex Sans</vt:lpstr>
      <vt:lpstr>Office Theme</vt:lpstr>
      <vt:lpstr>PowerPoint Presentation</vt:lpstr>
      <vt:lpstr>IBM Agritech – V 1.0 Bela Agricola </vt:lpstr>
      <vt:lpstr>PowerPoint Presentation</vt:lpstr>
      <vt:lpstr>PowerPoint Presentation</vt:lpstr>
      <vt:lpstr>PowerPoint Presentation</vt:lpstr>
      <vt:lpstr>PowerPoint Presentation</vt:lpstr>
      <vt:lpstr>Weather Oracle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Percival Silva de Lucena</dc:creator>
  <cp:lastModifiedBy>Percival Silva de Lucena</cp:lastModifiedBy>
  <cp:revision>2</cp:revision>
  <dcterms:created xsi:type="dcterms:W3CDTF">2017-12-07T20:23:34Z</dcterms:created>
  <dcterms:modified xsi:type="dcterms:W3CDTF">2019-03-18T23:50:18Z</dcterms:modified>
</cp:coreProperties>
</file>